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C8C348-1623-4454-8E43-2DB40380C51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D14AD9C-3EF1-4580-91B9-96EA9E06AE00}">
      <dgm:prSet/>
      <dgm:spPr/>
      <dgm:t>
        <a:bodyPr/>
        <a:lstStyle/>
        <a:p>
          <a:r>
            <a:rPr lang="en-US"/>
            <a:t>Overall flow of the Guidance </a:t>
          </a:r>
        </a:p>
      </dgm:t>
    </dgm:pt>
    <dgm:pt modelId="{14C2A9E8-BA0C-4E99-8ED1-289ECA51840B}" type="parTrans" cxnId="{4990D43F-BBFC-4D47-8969-E71496BA300B}">
      <dgm:prSet/>
      <dgm:spPr/>
      <dgm:t>
        <a:bodyPr/>
        <a:lstStyle/>
        <a:p>
          <a:endParaRPr lang="en-US"/>
        </a:p>
      </dgm:t>
    </dgm:pt>
    <dgm:pt modelId="{11FAC67B-0A08-4CE4-9A06-EBC5B8846E92}" type="sibTrans" cxnId="{4990D43F-BBFC-4D47-8969-E71496BA300B}">
      <dgm:prSet/>
      <dgm:spPr/>
      <dgm:t>
        <a:bodyPr/>
        <a:lstStyle/>
        <a:p>
          <a:endParaRPr lang="en-US"/>
        </a:p>
      </dgm:t>
    </dgm:pt>
    <dgm:pt modelId="{A76A78F1-ED70-4AA5-8F97-89A528B6CA38}">
      <dgm:prSet/>
      <dgm:spPr/>
      <dgm:t>
        <a:bodyPr/>
        <a:lstStyle/>
        <a:p>
          <a:r>
            <a:rPr lang="en-US" dirty="0"/>
            <a:t>Looking at Conceptual Site Model and justification for removing exposure pathway</a:t>
          </a:r>
        </a:p>
      </dgm:t>
    </dgm:pt>
    <dgm:pt modelId="{E2F7655F-C6C8-417B-8A1C-BC7CBCF226B8}" type="parTrans" cxnId="{A692FB57-4F35-4BDD-8530-12B35610FED3}">
      <dgm:prSet/>
      <dgm:spPr/>
      <dgm:t>
        <a:bodyPr/>
        <a:lstStyle/>
        <a:p>
          <a:endParaRPr lang="en-US"/>
        </a:p>
      </dgm:t>
    </dgm:pt>
    <dgm:pt modelId="{E75CC5F0-52B3-46D5-AFA0-0E58CB5C76B8}" type="sibTrans" cxnId="{A692FB57-4F35-4BDD-8530-12B35610FED3}">
      <dgm:prSet/>
      <dgm:spPr/>
      <dgm:t>
        <a:bodyPr/>
        <a:lstStyle/>
        <a:p>
          <a:endParaRPr lang="en-US"/>
        </a:p>
      </dgm:t>
    </dgm:pt>
    <dgm:pt modelId="{8018B8D1-747D-44E8-9442-8B6E76C33C8C}">
      <dgm:prSet/>
      <dgm:spPr/>
      <dgm:t>
        <a:bodyPr/>
        <a:lstStyle/>
        <a:p>
          <a:r>
            <a:rPr lang="en-US" dirty="0"/>
            <a:t>Section 3.4.3 Use of Old and New Total Petroleum Hydrocarbon Data for soil and groundwater data</a:t>
          </a:r>
        </a:p>
      </dgm:t>
    </dgm:pt>
    <dgm:pt modelId="{87605FE5-4FE7-4C90-9B79-EE29C9DCF26A}" type="parTrans" cxnId="{1F776E53-D7F4-4441-B3D1-3F92B43A223F}">
      <dgm:prSet/>
      <dgm:spPr/>
      <dgm:t>
        <a:bodyPr/>
        <a:lstStyle/>
        <a:p>
          <a:endParaRPr lang="en-US"/>
        </a:p>
      </dgm:t>
    </dgm:pt>
    <dgm:pt modelId="{015BCC1C-A140-4835-B508-34D5A704A944}" type="sibTrans" cxnId="{1F776E53-D7F4-4441-B3D1-3F92B43A223F}">
      <dgm:prSet/>
      <dgm:spPr/>
      <dgm:t>
        <a:bodyPr/>
        <a:lstStyle/>
        <a:p>
          <a:endParaRPr lang="en-US"/>
        </a:p>
      </dgm:t>
    </dgm:pt>
    <dgm:pt modelId="{F2D0E65D-3337-4411-A15A-08616D352812}" type="pres">
      <dgm:prSet presAssocID="{73C8C348-1623-4454-8E43-2DB40380C51B}" presName="root" presStyleCnt="0">
        <dgm:presLayoutVars>
          <dgm:dir/>
          <dgm:resizeHandles val="exact"/>
        </dgm:presLayoutVars>
      </dgm:prSet>
      <dgm:spPr/>
    </dgm:pt>
    <dgm:pt modelId="{C2F1489F-E21E-49F0-AA0C-61D353E3CAD4}" type="pres">
      <dgm:prSet presAssocID="{6D14AD9C-3EF1-4580-91B9-96EA9E06AE00}" presName="compNode" presStyleCnt="0"/>
      <dgm:spPr/>
    </dgm:pt>
    <dgm:pt modelId="{C4774394-CBF8-4CFA-BE4C-D563DADECD02}" type="pres">
      <dgm:prSet presAssocID="{6D14AD9C-3EF1-4580-91B9-96EA9E06AE00}" presName="bgRect" presStyleLbl="bgShp" presStyleIdx="0" presStyleCnt="3"/>
      <dgm:spPr/>
    </dgm:pt>
    <dgm:pt modelId="{B8E783EE-08BE-466A-A8AD-925C8E747AAE}" type="pres">
      <dgm:prSet presAssocID="{6D14AD9C-3EF1-4580-91B9-96EA9E06AE0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748C1DFE-7E87-4039-9D6D-025CC65982A1}" type="pres">
      <dgm:prSet presAssocID="{6D14AD9C-3EF1-4580-91B9-96EA9E06AE00}" presName="spaceRect" presStyleCnt="0"/>
      <dgm:spPr/>
    </dgm:pt>
    <dgm:pt modelId="{D124F10C-741B-4F05-AE66-F5DEA855022F}" type="pres">
      <dgm:prSet presAssocID="{6D14AD9C-3EF1-4580-91B9-96EA9E06AE00}" presName="parTx" presStyleLbl="revTx" presStyleIdx="0" presStyleCnt="3">
        <dgm:presLayoutVars>
          <dgm:chMax val="0"/>
          <dgm:chPref val="0"/>
        </dgm:presLayoutVars>
      </dgm:prSet>
      <dgm:spPr/>
    </dgm:pt>
    <dgm:pt modelId="{FD0ADF96-767A-4F97-8ADD-4AB6C2BB0F81}" type="pres">
      <dgm:prSet presAssocID="{11FAC67B-0A08-4CE4-9A06-EBC5B8846E92}" presName="sibTrans" presStyleCnt="0"/>
      <dgm:spPr/>
    </dgm:pt>
    <dgm:pt modelId="{62666A4E-B682-478A-BCC9-34ED40D902DA}" type="pres">
      <dgm:prSet presAssocID="{A76A78F1-ED70-4AA5-8F97-89A528B6CA38}" presName="compNode" presStyleCnt="0"/>
      <dgm:spPr/>
    </dgm:pt>
    <dgm:pt modelId="{9667B050-390E-4069-8530-C5D8009377F1}" type="pres">
      <dgm:prSet presAssocID="{A76A78F1-ED70-4AA5-8F97-89A528B6CA38}" presName="bgRect" presStyleLbl="bgShp" presStyleIdx="1" presStyleCnt="3"/>
      <dgm:spPr/>
    </dgm:pt>
    <dgm:pt modelId="{32CFD1AF-D34F-4C92-A045-0DE299DB65E9}" type="pres">
      <dgm:prSet presAssocID="{A76A78F1-ED70-4AA5-8F97-89A528B6CA3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FEE2F4C-5B32-499A-9574-5305C21569D3}" type="pres">
      <dgm:prSet presAssocID="{A76A78F1-ED70-4AA5-8F97-89A528B6CA38}" presName="spaceRect" presStyleCnt="0"/>
      <dgm:spPr/>
    </dgm:pt>
    <dgm:pt modelId="{5B46A0A5-49DA-43F5-B1E3-A406286964EA}" type="pres">
      <dgm:prSet presAssocID="{A76A78F1-ED70-4AA5-8F97-89A528B6CA38}" presName="parTx" presStyleLbl="revTx" presStyleIdx="1" presStyleCnt="3">
        <dgm:presLayoutVars>
          <dgm:chMax val="0"/>
          <dgm:chPref val="0"/>
        </dgm:presLayoutVars>
      </dgm:prSet>
      <dgm:spPr/>
    </dgm:pt>
    <dgm:pt modelId="{8401BF07-80A4-4B4E-B113-23543F9C6E00}" type="pres">
      <dgm:prSet presAssocID="{E75CC5F0-52B3-46D5-AFA0-0E58CB5C76B8}" presName="sibTrans" presStyleCnt="0"/>
      <dgm:spPr/>
    </dgm:pt>
    <dgm:pt modelId="{8E4F2FE7-2272-4476-8B54-ED9A1BB5595A}" type="pres">
      <dgm:prSet presAssocID="{8018B8D1-747D-44E8-9442-8B6E76C33C8C}" presName="compNode" presStyleCnt="0"/>
      <dgm:spPr/>
    </dgm:pt>
    <dgm:pt modelId="{E214D316-2B16-42AA-8BFC-5C7CD7C3D0CD}" type="pres">
      <dgm:prSet presAssocID="{8018B8D1-747D-44E8-9442-8B6E76C33C8C}" presName="bgRect" presStyleLbl="bgShp" presStyleIdx="2" presStyleCnt="3"/>
      <dgm:spPr/>
    </dgm:pt>
    <dgm:pt modelId="{EA463353-E858-44D1-95FC-B5648E285BA9}" type="pres">
      <dgm:prSet presAssocID="{8018B8D1-747D-44E8-9442-8B6E76C33C8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F7D81559-7C89-43D3-874E-3A2020A887CB}" type="pres">
      <dgm:prSet presAssocID="{8018B8D1-747D-44E8-9442-8B6E76C33C8C}" presName="spaceRect" presStyleCnt="0"/>
      <dgm:spPr/>
    </dgm:pt>
    <dgm:pt modelId="{837DA4CF-3E8C-466B-BDD1-4040D7921377}" type="pres">
      <dgm:prSet presAssocID="{8018B8D1-747D-44E8-9442-8B6E76C33C8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EE48A2A-03EB-48E8-8503-90C74FA6D23B}" type="presOf" srcId="{8018B8D1-747D-44E8-9442-8B6E76C33C8C}" destId="{837DA4CF-3E8C-466B-BDD1-4040D7921377}" srcOrd="0" destOrd="0" presId="urn:microsoft.com/office/officeart/2018/2/layout/IconVerticalSolidList"/>
    <dgm:cxn modelId="{4990D43F-BBFC-4D47-8969-E71496BA300B}" srcId="{73C8C348-1623-4454-8E43-2DB40380C51B}" destId="{6D14AD9C-3EF1-4580-91B9-96EA9E06AE00}" srcOrd="0" destOrd="0" parTransId="{14C2A9E8-BA0C-4E99-8ED1-289ECA51840B}" sibTransId="{11FAC67B-0A08-4CE4-9A06-EBC5B8846E92}"/>
    <dgm:cxn modelId="{5146AD62-0BE1-48C3-9337-17F7CBEB1C38}" type="presOf" srcId="{6D14AD9C-3EF1-4580-91B9-96EA9E06AE00}" destId="{D124F10C-741B-4F05-AE66-F5DEA855022F}" srcOrd="0" destOrd="0" presId="urn:microsoft.com/office/officeart/2018/2/layout/IconVerticalSolidList"/>
    <dgm:cxn modelId="{1F776E53-D7F4-4441-B3D1-3F92B43A223F}" srcId="{73C8C348-1623-4454-8E43-2DB40380C51B}" destId="{8018B8D1-747D-44E8-9442-8B6E76C33C8C}" srcOrd="2" destOrd="0" parTransId="{87605FE5-4FE7-4C90-9B79-EE29C9DCF26A}" sibTransId="{015BCC1C-A140-4835-B508-34D5A704A944}"/>
    <dgm:cxn modelId="{A692FB57-4F35-4BDD-8530-12B35610FED3}" srcId="{73C8C348-1623-4454-8E43-2DB40380C51B}" destId="{A76A78F1-ED70-4AA5-8F97-89A528B6CA38}" srcOrd="1" destOrd="0" parTransId="{E2F7655F-C6C8-417B-8A1C-BC7CBCF226B8}" sibTransId="{E75CC5F0-52B3-46D5-AFA0-0E58CB5C76B8}"/>
    <dgm:cxn modelId="{CB39BC93-9756-4995-8EA7-E840087943FD}" type="presOf" srcId="{73C8C348-1623-4454-8E43-2DB40380C51B}" destId="{F2D0E65D-3337-4411-A15A-08616D352812}" srcOrd="0" destOrd="0" presId="urn:microsoft.com/office/officeart/2018/2/layout/IconVerticalSolidList"/>
    <dgm:cxn modelId="{0A2B39FB-B0B6-4A07-84BE-C2E2E2957267}" type="presOf" srcId="{A76A78F1-ED70-4AA5-8F97-89A528B6CA38}" destId="{5B46A0A5-49DA-43F5-B1E3-A406286964EA}" srcOrd="0" destOrd="0" presId="urn:microsoft.com/office/officeart/2018/2/layout/IconVerticalSolidList"/>
    <dgm:cxn modelId="{2174C67F-9FE3-4B76-848A-762C4CCECE11}" type="presParOf" srcId="{F2D0E65D-3337-4411-A15A-08616D352812}" destId="{C2F1489F-E21E-49F0-AA0C-61D353E3CAD4}" srcOrd="0" destOrd="0" presId="urn:microsoft.com/office/officeart/2018/2/layout/IconVerticalSolidList"/>
    <dgm:cxn modelId="{6EF508D5-E837-4157-AF2D-9EAC92F64FEB}" type="presParOf" srcId="{C2F1489F-E21E-49F0-AA0C-61D353E3CAD4}" destId="{C4774394-CBF8-4CFA-BE4C-D563DADECD02}" srcOrd="0" destOrd="0" presId="urn:microsoft.com/office/officeart/2018/2/layout/IconVerticalSolidList"/>
    <dgm:cxn modelId="{C4BA5DE8-674E-40F9-A178-FB4BC8E2FBA0}" type="presParOf" srcId="{C2F1489F-E21E-49F0-AA0C-61D353E3CAD4}" destId="{B8E783EE-08BE-466A-A8AD-925C8E747AAE}" srcOrd="1" destOrd="0" presId="urn:microsoft.com/office/officeart/2018/2/layout/IconVerticalSolidList"/>
    <dgm:cxn modelId="{09ED9302-BE0E-468A-9EDD-AE1443D9F69B}" type="presParOf" srcId="{C2F1489F-E21E-49F0-AA0C-61D353E3CAD4}" destId="{748C1DFE-7E87-4039-9D6D-025CC65982A1}" srcOrd="2" destOrd="0" presId="urn:microsoft.com/office/officeart/2018/2/layout/IconVerticalSolidList"/>
    <dgm:cxn modelId="{FFFE528D-E908-4689-BF88-400436D8C382}" type="presParOf" srcId="{C2F1489F-E21E-49F0-AA0C-61D353E3CAD4}" destId="{D124F10C-741B-4F05-AE66-F5DEA855022F}" srcOrd="3" destOrd="0" presId="urn:microsoft.com/office/officeart/2018/2/layout/IconVerticalSolidList"/>
    <dgm:cxn modelId="{46FD1636-1C1F-47B9-A945-D43786E60087}" type="presParOf" srcId="{F2D0E65D-3337-4411-A15A-08616D352812}" destId="{FD0ADF96-767A-4F97-8ADD-4AB6C2BB0F81}" srcOrd="1" destOrd="0" presId="urn:microsoft.com/office/officeart/2018/2/layout/IconVerticalSolidList"/>
    <dgm:cxn modelId="{B370073F-0F27-4330-AF1F-F9C84554648E}" type="presParOf" srcId="{F2D0E65D-3337-4411-A15A-08616D352812}" destId="{62666A4E-B682-478A-BCC9-34ED40D902DA}" srcOrd="2" destOrd="0" presId="urn:microsoft.com/office/officeart/2018/2/layout/IconVerticalSolidList"/>
    <dgm:cxn modelId="{A704DF86-9648-495B-8D53-DB3A4B13B6AD}" type="presParOf" srcId="{62666A4E-B682-478A-BCC9-34ED40D902DA}" destId="{9667B050-390E-4069-8530-C5D8009377F1}" srcOrd="0" destOrd="0" presId="urn:microsoft.com/office/officeart/2018/2/layout/IconVerticalSolidList"/>
    <dgm:cxn modelId="{9EECA276-4B41-4EAC-B721-4ED254E53D55}" type="presParOf" srcId="{62666A4E-B682-478A-BCC9-34ED40D902DA}" destId="{32CFD1AF-D34F-4C92-A045-0DE299DB65E9}" srcOrd="1" destOrd="0" presId="urn:microsoft.com/office/officeart/2018/2/layout/IconVerticalSolidList"/>
    <dgm:cxn modelId="{14C4C61B-781A-4B51-A294-5058C36A6908}" type="presParOf" srcId="{62666A4E-B682-478A-BCC9-34ED40D902DA}" destId="{FFEE2F4C-5B32-499A-9574-5305C21569D3}" srcOrd="2" destOrd="0" presId="urn:microsoft.com/office/officeart/2018/2/layout/IconVerticalSolidList"/>
    <dgm:cxn modelId="{78B14D9A-0F2E-43B7-9350-56BB3348C1CE}" type="presParOf" srcId="{62666A4E-B682-478A-BCC9-34ED40D902DA}" destId="{5B46A0A5-49DA-43F5-B1E3-A406286964EA}" srcOrd="3" destOrd="0" presId="urn:microsoft.com/office/officeart/2018/2/layout/IconVerticalSolidList"/>
    <dgm:cxn modelId="{8EB4CD9C-A4C9-4749-A5FF-02B2F9532D61}" type="presParOf" srcId="{F2D0E65D-3337-4411-A15A-08616D352812}" destId="{8401BF07-80A4-4B4E-B113-23543F9C6E00}" srcOrd="3" destOrd="0" presId="urn:microsoft.com/office/officeart/2018/2/layout/IconVerticalSolidList"/>
    <dgm:cxn modelId="{16A56315-E61C-421D-8941-8DFB2BB0FE1F}" type="presParOf" srcId="{F2D0E65D-3337-4411-A15A-08616D352812}" destId="{8E4F2FE7-2272-4476-8B54-ED9A1BB5595A}" srcOrd="4" destOrd="0" presId="urn:microsoft.com/office/officeart/2018/2/layout/IconVerticalSolidList"/>
    <dgm:cxn modelId="{A63A06C5-F039-4DFC-BC29-BC2782E8163D}" type="presParOf" srcId="{8E4F2FE7-2272-4476-8B54-ED9A1BB5595A}" destId="{E214D316-2B16-42AA-8BFC-5C7CD7C3D0CD}" srcOrd="0" destOrd="0" presId="urn:microsoft.com/office/officeart/2018/2/layout/IconVerticalSolidList"/>
    <dgm:cxn modelId="{5B46EC8D-25F7-4294-A561-18E4EA3BD4E8}" type="presParOf" srcId="{8E4F2FE7-2272-4476-8B54-ED9A1BB5595A}" destId="{EA463353-E858-44D1-95FC-B5648E285BA9}" srcOrd="1" destOrd="0" presId="urn:microsoft.com/office/officeart/2018/2/layout/IconVerticalSolidList"/>
    <dgm:cxn modelId="{A182547E-2144-4631-970D-96681F14BA72}" type="presParOf" srcId="{8E4F2FE7-2272-4476-8B54-ED9A1BB5595A}" destId="{F7D81559-7C89-43D3-874E-3A2020A887CB}" srcOrd="2" destOrd="0" presId="urn:microsoft.com/office/officeart/2018/2/layout/IconVerticalSolidList"/>
    <dgm:cxn modelId="{45687541-0878-423F-9372-68FC824FF930}" type="presParOf" srcId="{8E4F2FE7-2272-4476-8B54-ED9A1BB5595A}" destId="{837DA4CF-3E8C-466B-BDD1-4040D792137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74394-CBF8-4CFA-BE4C-D563DADECD02}">
      <dsp:nvSpPr>
        <dsp:cNvPr id="0" name=""/>
        <dsp:cNvSpPr/>
      </dsp:nvSpPr>
      <dsp:spPr>
        <a:xfrm>
          <a:off x="0" y="690"/>
          <a:ext cx="6248400" cy="16156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E783EE-08BE-466A-A8AD-925C8E747AAE}">
      <dsp:nvSpPr>
        <dsp:cNvPr id="0" name=""/>
        <dsp:cNvSpPr/>
      </dsp:nvSpPr>
      <dsp:spPr>
        <a:xfrm>
          <a:off x="488743" y="364218"/>
          <a:ext cx="888624" cy="8886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4F10C-741B-4F05-AE66-F5DEA855022F}">
      <dsp:nvSpPr>
        <dsp:cNvPr id="0" name=""/>
        <dsp:cNvSpPr/>
      </dsp:nvSpPr>
      <dsp:spPr>
        <a:xfrm>
          <a:off x="1866111" y="690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Overall flow of the Guidance </a:t>
          </a:r>
        </a:p>
      </dsp:txBody>
      <dsp:txXfrm>
        <a:off x="1866111" y="690"/>
        <a:ext cx="4382288" cy="1615680"/>
      </dsp:txXfrm>
    </dsp:sp>
    <dsp:sp modelId="{9667B050-390E-4069-8530-C5D8009377F1}">
      <dsp:nvSpPr>
        <dsp:cNvPr id="0" name=""/>
        <dsp:cNvSpPr/>
      </dsp:nvSpPr>
      <dsp:spPr>
        <a:xfrm>
          <a:off x="0" y="2020291"/>
          <a:ext cx="6248400" cy="16156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CFD1AF-D34F-4C92-A045-0DE299DB65E9}">
      <dsp:nvSpPr>
        <dsp:cNvPr id="0" name=""/>
        <dsp:cNvSpPr/>
      </dsp:nvSpPr>
      <dsp:spPr>
        <a:xfrm>
          <a:off x="488743" y="2383819"/>
          <a:ext cx="888624" cy="8886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6A0A5-49DA-43F5-B1E3-A406286964EA}">
      <dsp:nvSpPr>
        <dsp:cNvPr id="0" name=""/>
        <dsp:cNvSpPr/>
      </dsp:nvSpPr>
      <dsp:spPr>
        <a:xfrm>
          <a:off x="1866111" y="20202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Looking at Conceptual Site Model and justification for removing exposure pathway</a:t>
          </a:r>
        </a:p>
      </dsp:txBody>
      <dsp:txXfrm>
        <a:off x="1866111" y="2020291"/>
        <a:ext cx="4382288" cy="1615680"/>
      </dsp:txXfrm>
    </dsp:sp>
    <dsp:sp modelId="{E214D316-2B16-42AA-8BFC-5C7CD7C3D0CD}">
      <dsp:nvSpPr>
        <dsp:cNvPr id="0" name=""/>
        <dsp:cNvSpPr/>
      </dsp:nvSpPr>
      <dsp:spPr>
        <a:xfrm>
          <a:off x="0" y="4039891"/>
          <a:ext cx="6248400" cy="16156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63353-E858-44D1-95FC-B5648E285BA9}">
      <dsp:nvSpPr>
        <dsp:cNvPr id="0" name=""/>
        <dsp:cNvSpPr/>
      </dsp:nvSpPr>
      <dsp:spPr>
        <a:xfrm>
          <a:off x="488743" y="4403420"/>
          <a:ext cx="888624" cy="8886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DA4CF-3E8C-466B-BDD1-4040D7921377}">
      <dsp:nvSpPr>
        <dsp:cNvPr id="0" name=""/>
        <dsp:cNvSpPr/>
      </dsp:nvSpPr>
      <dsp:spPr>
        <a:xfrm>
          <a:off x="1866111" y="40398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Section 3.4.3 Use of Old and New Total Petroleum Hydrocarbon Data for soil and groundwater data</a:t>
          </a:r>
        </a:p>
      </dsp:txBody>
      <dsp:txXfrm>
        <a:off x="1866111" y="4039891"/>
        <a:ext cx="4382288" cy="1615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D6503-FA60-485E-81A9-460ACF14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71A29-C002-4B91-BBDA-13B17FEC3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D2BE1-5EC9-4F1A-A08C-99B2CBC55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C87FC-5302-4093-AF08-DBB4CA65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DC017-4C1B-4E59-97F4-53B0F981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3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A2DE6-F9AD-44AD-9B44-273F8490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08428-7A81-4422-ACCD-D19A8BE697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6EDE1-6277-40BD-B092-88043F740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AE0AA-5A1D-4841-8DB5-4D966C36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FB59A-C4AB-4D86-B89E-6AA1B98F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7426D-47EF-4F6B-9E16-998DC956D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C683C-C9C6-4B0E-90C6-24D25C278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FC93F-E877-445C-8634-A21E0AB3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9E58D-34A0-4B82-8EB6-F61A45C8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BE6D7-B35F-4C5E-B08E-565E3C14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5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61FEC-6B3A-404D-A83C-CDE6D5375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22E34-52B0-488F-BCF5-728904093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53DFC-7AE4-4C47-9088-67E1767EE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AA058-AACE-4CBC-9075-2640DBC1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D77D6-A0BE-4B38-BC73-94B1B4EB5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5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194BA-1DDD-4C7F-9D38-97E97D3BC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6C7D1-1E73-4F37-A9F8-C662D6C4E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0D04-6B39-4FC1-A26B-CA21BB28A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30226-096C-4947-BBA8-0F1053D9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F9934-3466-400D-93D2-7014C3BE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7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01D9-D4F1-4428-B40C-4B3EF48CC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FFD90-0F91-4B70-BB93-EB7B743C7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13C34-AB18-47A7-83CD-8F6EF038D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FBA9E-BE24-48CC-A5BD-8DABDB0DA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7AA77-A9C4-4B18-85CF-97AAD46F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C47CD-EBED-4C1C-B6C1-B99F1716B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5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E5509-AAAA-4BA5-B9E5-63671EAB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4BE1F-A7FB-40CB-98F6-56EE76D6B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07727-C05A-4DD5-BBC0-3DE933DA8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E19C8A-162F-4F11-96F5-B1AC21166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179536-6D59-41A0-832C-E6DBD0805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ECADB0-7288-4A71-B9D2-25B3106E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8F1B1E-C04C-43A1-8400-F5112AB3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2C5EE9-2403-46A6-A09E-C13363DC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5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A3ED7-4CC6-4632-8726-BBA7F2D42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00799B-320B-4CF4-A3B1-7BAD500F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BC8A8D-B7A8-4B7F-9145-16BA7D79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316F55-CB88-4DD2-A029-DFFE18B2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6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82CEB-E7CA-4838-A69B-3BF354A1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B92462-B956-4CA9-9609-1B2FE3F8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C2171-54DF-4956-B554-EA73B7EF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8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2BE6-9C06-427E-8F01-FF8DDFAF8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DCCED-5C51-4CFE-B799-267542A36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CE0F5-E75A-4637-9074-4BC720FF1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8E5EF-5949-45E6-9366-1B7DFA27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E3437-E703-4D96-B53C-F1A584D3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F2EC6-E4B2-4282-AFF2-3CE3E2EC0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3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226D0-103A-4C76-A883-623F5FDC6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3CB6D5-56BC-497B-8DE4-35F9558C2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50155-B798-4200-88B1-6477DCD51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6F101-17A5-4EEC-B50C-1FE8A511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FE5B9-8FA8-4E24-89CF-BB7A965C6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9EF49-950B-4953-9ED2-319B0E5C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6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5FCEDE-2B31-49E5-A81B-EAC57A70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B5AC7-43E5-4EEB-BBA2-6B896A714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65710-0FA3-4F89-922C-18536128C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03447-D913-4D15-B6EC-28F9E71366B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BC156-FFB9-44D3-B188-740382F14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3255A-93D1-4B87-BF4E-0CFFCDE7D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C48A-0F3E-4AD8-B0D9-520094B3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2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atie.morris@mt.gov" TargetMode="External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DA862C-43A1-44AF-BDCB-72AE60645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637953"/>
            <a:ext cx="8272458" cy="3189507"/>
          </a:xfrm>
        </p:spPr>
        <p:txBody>
          <a:bodyPr>
            <a:normAutofit/>
          </a:bodyPr>
          <a:lstStyle/>
          <a:p>
            <a:pPr algn="l"/>
            <a:r>
              <a:rPr lang="en-US" sz="6800">
                <a:solidFill>
                  <a:srgbClr val="FFFFFF"/>
                </a:solidFill>
              </a:rPr>
              <a:t>Risk-Based Corrective Action Guidance for Petroleum Releases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D5594-B04F-4083-AC99-679EF62EC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3400" dirty="0">
                <a:solidFill>
                  <a:srgbClr val="FEFFFF"/>
                </a:solidFill>
              </a:rPr>
              <a:t>2021 Updates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7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8552D89-9B97-44B0-8272-097A301E8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Risk-Based Screening Level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FC8A0-CD5A-4E5D-9201-73F231E83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In July 2020, DEQ updated Naphthalene based on changes EPA made to the toxicity factors used in the calculation of the RBSL. </a:t>
            </a:r>
          </a:p>
          <a:p>
            <a:pPr lvl="1"/>
            <a:r>
              <a:rPr lang="en-US" dirty="0"/>
              <a:t>Direct Contact Residential RBSL – </a:t>
            </a:r>
            <a:r>
              <a:rPr lang="en-US" dirty="0">
                <a:solidFill>
                  <a:srgbClr val="FF0000"/>
                </a:solidFill>
              </a:rPr>
              <a:t>2.2 mg/kg </a:t>
            </a:r>
            <a:r>
              <a:rPr lang="en-US" dirty="0"/>
              <a:t>(previously 4.3 mg/kg)</a:t>
            </a:r>
          </a:p>
          <a:p>
            <a:pPr lvl="1"/>
            <a:r>
              <a:rPr lang="en-US" dirty="0"/>
              <a:t>Direct Contact Commercial RBSL – </a:t>
            </a:r>
            <a:r>
              <a:rPr lang="en-US" dirty="0">
                <a:solidFill>
                  <a:srgbClr val="FF0000"/>
                </a:solidFill>
              </a:rPr>
              <a:t>9.5 mg/kg </a:t>
            </a:r>
            <a:r>
              <a:rPr lang="en-US" dirty="0"/>
              <a:t>(previously 19 mg/kg)</a:t>
            </a:r>
          </a:p>
          <a:p>
            <a:pPr lvl="1"/>
            <a:r>
              <a:rPr lang="en-US" dirty="0"/>
              <a:t>Tier 1 Table &amp; Table 4 will be updated. </a:t>
            </a:r>
          </a:p>
        </p:txBody>
      </p:sp>
    </p:spTree>
    <p:extLst>
      <p:ext uri="{BB962C8B-B14F-4D97-AF65-F5344CB8AC3E}">
        <p14:creationId xmlns:p14="http://schemas.microsoft.com/office/powerpoint/2010/main" val="3360403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B0A496-DFED-41B9-ADC0-59EE7FE65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Overall Review for Clarity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BB75C1-7734-4703-B314-0EFFCE26F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308512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911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364BD7-2E43-4275-B753-8368543F8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100" dirty="0">
                <a:solidFill>
                  <a:srgbClr val="000000"/>
                </a:solidFill>
              </a:rPr>
              <a:t>Thoughts/Suggestions for Improvement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DFA2B75E-0DD1-4C00-A5A4-F80E5B8D7C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06D45-5544-4B00-92C7-329698C10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Please Contact - Katie Morris</a:t>
            </a:r>
          </a:p>
          <a:p>
            <a:pPr marL="457200" lvl="1" indent="0" algn="ctr">
              <a:buNone/>
            </a:pPr>
            <a:r>
              <a:rPr lang="en-US" sz="3000" dirty="0">
                <a:solidFill>
                  <a:srgbClr val="000000"/>
                </a:solidFill>
                <a:hlinkClick r:id="rId5"/>
              </a:rPr>
              <a:t>Katie.morris@mt.gov</a:t>
            </a:r>
            <a:endParaRPr lang="en-US" sz="3000" dirty="0">
              <a:solidFill>
                <a:srgbClr val="000000"/>
              </a:solidFill>
            </a:endParaRPr>
          </a:p>
          <a:p>
            <a:pPr marL="457200" lvl="1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Cleanup, Protection, &amp; Redevelopment Section Supervisor</a:t>
            </a:r>
          </a:p>
        </p:txBody>
      </p:sp>
    </p:spTree>
    <p:extLst>
      <p:ext uri="{BB962C8B-B14F-4D97-AF65-F5344CB8AC3E}">
        <p14:creationId xmlns:p14="http://schemas.microsoft.com/office/powerpoint/2010/main" val="204889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D48D56-BD94-42A8-8B21-23E3195084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787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4AB98-532A-4251-A24B-F42CC7746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000" b="1" dirty="0">
                <a:solidFill>
                  <a:srgbClr val="FFFFFF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540667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142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Risk-Based Corrective Action Guidance for Petroleum Releases</vt:lpstr>
      <vt:lpstr>Risk-Based Screening Level Update</vt:lpstr>
      <vt:lpstr>Overall Review for Clarity</vt:lpstr>
      <vt:lpstr>Thoughts/Suggestions for Improvement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Risk-Based Corrective Action Guidance for Petroleum Releases</dc:title>
  <dc:creator>Morris, Katie</dc:creator>
  <cp:lastModifiedBy>Morris, Katie</cp:lastModifiedBy>
  <cp:revision>4</cp:revision>
  <dcterms:created xsi:type="dcterms:W3CDTF">2021-02-13T22:20:50Z</dcterms:created>
  <dcterms:modified xsi:type="dcterms:W3CDTF">2021-02-16T20:37:01Z</dcterms:modified>
</cp:coreProperties>
</file>